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3"/>
  </p:notesMasterIdLst>
  <p:handoutMasterIdLst>
    <p:handoutMasterId r:id="rId14"/>
  </p:handoutMasterIdLst>
  <p:sldIdLst>
    <p:sldId id="1782" r:id="rId2"/>
    <p:sldId id="1784" r:id="rId3"/>
    <p:sldId id="1798" r:id="rId4"/>
    <p:sldId id="1799" r:id="rId5"/>
    <p:sldId id="1800" r:id="rId6"/>
    <p:sldId id="1801" r:id="rId7"/>
    <p:sldId id="1803" r:id="rId8"/>
    <p:sldId id="1821" r:id="rId9"/>
    <p:sldId id="1805" r:id="rId10"/>
    <p:sldId id="1815" r:id="rId11"/>
    <p:sldId id="1816" r:id="rId12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Титульные листы" id="{20E2FC49-985F-4E3F-A99E-1B5F111B94FE}">
          <p14:sldIdLst>
            <p14:sldId id="1782"/>
            <p14:sldId id="1784"/>
            <p14:sldId id="1798"/>
            <p14:sldId id="1799"/>
            <p14:sldId id="1800"/>
            <p14:sldId id="1801"/>
            <p14:sldId id="1803"/>
            <p14:sldId id="1821"/>
            <p14:sldId id="1805"/>
            <p14:sldId id="1815"/>
            <p14:sldId id="1816"/>
          </p14:sldIdLst>
        </p14:section>
        <p14:section name="Контакты (Спасибо за внимание)" id="{54FA1403-0491-43E2-83AF-B34F63A20D77}">
          <p14:sldIdLst/>
        </p14:section>
        <p14:section name="Раздел оглавления" id="{A1A8EAF7-89E5-42D2-AB3A-B63CD07C56D6}">
          <p14:sldIdLst/>
        </p14:section>
        <p14:section name="Направление" id="{976DD68A-E200-4A6A-9A50-685E45073A45}">
          <p14:sldIdLst/>
        </p14:section>
        <p14:section name="Круг" id="{37FE9A26-5BD8-4C0F-BB9A-EF66A1939370}">
          <p14:sldIdLst/>
        </p14:section>
        <p14:section name="Календарь" id="{400DA455-C793-4EEE-88EA-1D08F73A4C1D}">
          <p14:sldIdLst/>
        </p14:section>
        <p14:section name="Карта" id="{E60EA7E5-8002-4246-A894-26A57F61DAA8}">
          <p14:sldIdLst/>
        </p14:section>
        <p14:section name="Техника" id="{FC834AD7-FC8A-44ED-B010-77DFCE9C55E9}">
          <p14:sldIdLst/>
        </p14:section>
        <p14:section name="Команда" id="{30ABB69E-9D00-4A25-B39F-812DBC44FE9F}">
          <p14:sldIdLst/>
        </p14:section>
        <p14:section name="Иллюстрации" id="{39636343-5F5A-47A4-BD2E-1E56C85C1EE4}">
          <p14:sldIdLst/>
        </p14:section>
        <p14:section name="Диаграммы" id="{F4AA6B24-E8FA-4BB7-A945-5693A06BF55C}">
          <p14:sldIdLst/>
        </p14:section>
        <p14:section name="Таблицы и текст" id="{39301242-35ED-448E-87A2-03C6D8E98DAD}">
          <p14:sldIdLst/>
        </p14:section>
        <p14:section name="Кластеры" id="{9D0B6C16-04E7-41F2-927E-BB2618499D61}">
          <p14:sldIdLst/>
        </p14:section>
        <p14:section name="Цепочка слайдов" id="{49A529B2-939F-4534-A89B-CFA05D6BBAAE}">
          <p14:sldIdLst/>
        </p14:section>
        <p14:section name="По запросу" id="{7640B500-2B67-4BD1-815B-FDCF5E809DC9}">
          <p14:sldIdLst/>
        </p14:section>
        <p14:section name="Заставка" id="{C4B8E775-69E8-4CC3-B4F5-693EDABE1F59}">
          <p14:sldIdLst/>
        </p14:section>
        <p14:section name="Фото для иллюстраций" id="{831E8D41-238E-4DA6-BDD6-9966223941A2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5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026" userDrawn="1">
          <p15:clr>
            <a:srgbClr val="A4A3A4"/>
          </p15:clr>
        </p15:guide>
        <p15:guide id="8" pos="5654" userDrawn="1">
          <p15:clr>
            <a:srgbClr val="A4A3A4"/>
          </p15:clr>
        </p15:guide>
        <p15:guide id="9" orient="horz" pos="1684" userDrawn="1">
          <p15:clr>
            <a:srgbClr val="A4A3A4"/>
          </p15:clr>
        </p15:guide>
        <p15:guide id="10" orient="horz" pos="3294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2" clrIdx="0"/>
  <p:cmAuthor id="1" name="Stungo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6568"/>
    <a:srgbClr val="FF9900"/>
    <a:srgbClr val="1A4DA0"/>
    <a:srgbClr val="0BD0D9"/>
    <a:srgbClr val="7CCA62"/>
    <a:srgbClr val="0000FF"/>
    <a:srgbClr val="17406D"/>
    <a:srgbClr val="FFFFFF"/>
    <a:srgbClr val="10CF9B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4942" autoAdjust="0"/>
    <p:restoredTop sz="83563" autoAdjust="0"/>
  </p:normalViewPr>
  <p:slideViewPr>
    <p:cSldViewPr snapToGrid="0" showGuides="1">
      <p:cViewPr>
        <p:scale>
          <a:sx n="90" d="100"/>
          <a:sy n="90" d="100"/>
        </p:scale>
        <p:origin x="-1152" y="-360"/>
      </p:cViewPr>
      <p:guideLst>
        <p:guide orient="horz" pos="2500"/>
        <p:guide orient="horz" pos="4042"/>
        <p:guide orient="horz" pos="1684"/>
        <p:guide orient="horz" pos="3294"/>
        <p:guide orient="horz" pos="845"/>
        <p:guide pos="3840"/>
        <p:guide pos="211"/>
        <p:guide pos="7446"/>
        <p:guide pos="2026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/>
                </a:solidFill>
              </a:defRPr>
            </a:pPr>
            <a:r>
              <a:rPr lang="ru-RU" sz="1400" dirty="0" smtClean="0">
                <a:solidFill>
                  <a:schemeClr val="accent1"/>
                </a:solidFill>
              </a:rPr>
              <a:t>Доли сумм снятий МЭК </a:t>
            </a:r>
          </a:p>
          <a:p>
            <a:pPr>
              <a:defRPr sz="1400">
                <a:solidFill>
                  <a:schemeClr val="accent1"/>
                </a:solidFill>
              </a:defRPr>
            </a:pPr>
            <a:r>
              <a:rPr lang="ru-RU" sz="1400" dirty="0" smtClean="0">
                <a:solidFill>
                  <a:schemeClr val="accent1"/>
                </a:solidFill>
              </a:rPr>
              <a:t>По видам </a:t>
            </a:r>
            <a:r>
              <a:rPr lang="ru-RU" sz="1400" dirty="0" err="1" smtClean="0">
                <a:solidFill>
                  <a:schemeClr val="accent1"/>
                </a:solidFill>
              </a:rPr>
              <a:t>мед.помощи</a:t>
            </a:r>
            <a:endParaRPr lang="ru-RU" sz="1400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28597269794881547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Снятия МЭК по видам мед.помощи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СП</c:v>
                </c:pt>
                <c:pt idx="1">
                  <c:v>АПП</c:v>
                </c:pt>
                <c:pt idx="2">
                  <c:v>СЗП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0.45400000000000001</c:v>
                </c:pt>
                <c:pt idx="1">
                  <c:v>0.45600000000000002</c:v>
                </c:pt>
                <c:pt idx="2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/>
                </a:solidFill>
              </a:defRPr>
            </a:pPr>
            <a:r>
              <a:rPr lang="ru-RU" sz="1400" dirty="0" smtClean="0">
                <a:solidFill>
                  <a:schemeClr val="accent1"/>
                </a:solidFill>
              </a:rPr>
              <a:t>Доли случаев снятий МЭК </a:t>
            </a:r>
          </a:p>
          <a:p>
            <a:pPr>
              <a:defRPr sz="1400">
                <a:solidFill>
                  <a:schemeClr val="accent1"/>
                </a:solidFill>
              </a:defRPr>
            </a:pPr>
            <a:r>
              <a:rPr lang="ru-RU" sz="1400" dirty="0" smtClean="0">
                <a:solidFill>
                  <a:schemeClr val="accent1"/>
                </a:solidFill>
              </a:rPr>
              <a:t>по видам </a:t>
            </a:r>
            <a:r>
              <a:rPr lang="ru-RU" sz="1400" dirty="0" err="1" smtClean="0">
                <a:solidFill>
                  <a:schemeClr val="accent1"/>
                </a:solidFill>
              </a:rPr>
              <a:t>мед.помощи</a:t>
            </a:r>
            <a:endParaRPr lang="ru-RU" sz="1400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22020787709086936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случаи снятий мэк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16196787927518411"/>
                  <c:y val="8.41068164143378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0330796578157983"/>
                  <c:y val="8.41068164143378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СП</c:v>
                </c:pt>
                <c:pt idx="1">
                  <c:v>АПП</c:v>
                </c:pt>
                <c:pt idx="2">
                  <c:v>СЗП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1.0999999999999999E-2</c:v>
                </c:pt>
                <c:pt idx="1">
                  <c:v>0.98199999999999998</c:v>
                </c:pt>
                <c:pt idx="2">
                  <c:v>7.0000000000000001E-3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163183263231079E-2"/>
          <c:y val="5.1159797362407423E-2"/>
          <c:w val="0.93083681673676888"/>
          <c:h val="0.615939754976783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379100948756059E-2"/>
                  <c:y val="-6.8305488708503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9272465237687964E-3"/>
                  <c:y val="-1.9043103737827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283141.93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963325777864464E-2"/>
                  <c:y val="-7.6847490042579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761735199658249E-2"/>
                  <c:y val="-1.0839880840113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433247.3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908691772777501E-2"/>
                  <c:y val="-8.7753313781496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8508270305716072E-3"/>
                  <c:y val="-4.3945698539955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Лист1!$D$2</c:f>
              <c:numCache>
                <c:formatCode>#,##0.0</c:formatCode>
                <c:ptCount val="1"/>
                <c:pt idx="0">
                  <c:v>443650.94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700270717684922E-2"/>
                  <c:y val="-7.0041684705740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4307941044577E-2"/>
                  <c:y val="-3.559603267734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Лист1!$E$2</c:f>
              <c:numCache>
                <c:formatCode>#,##0.0</c:formatCode>
                <c:ptCount val="1"/>
                <c:pt idx="0">
                  <c:v>519518.7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557028648380463E-2"/>
                  <c:y val="-6.1186462827359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56812651295758E-2"/>
                  <c:y val="-3.691450303971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Лист1!$F$2</c:f>
              <c:numCache>
                <c:formatCode>#,##0.0</c:formatCode>
                <c:ptCount val="1"/>
                <c:pt idx="0">
                  <c:v>587948.80000000005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923172856022313E-2"/>
                  <c:y val="-7.0108655228931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15660378369218E-2"/>
                  <c:y val="-1.6406445795428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Лист1!$G$2</c:f>
              <c:numCache>
                <c:formatCode>#,##0.0</c:formatCode>
                <c:ptCount val="1"/>
                <c:pt idx="0">
                  <c:v>567365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485184"/>
        <c:axId val="92481792"/>
        <c:axId val="0"/>
      </c:bar3DChart>
      <c:catAx>
        <c:axId val="115485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2481792"/>
        <c:crosses val="autoZero"/>
        <c:auto val="1"/>
        <c:lblAlgn val="ctr"/>
        <c:lblOffset val="100"/>
        <c:noMultiLvlLbl val="0"/>
      </c:catAx>
      <c:valAx>
        <c:axId val="9248179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5485184"/>
        <c:crosses val="autoZero"/>
        <c:crossBetween val="between"/>
        <c:majorUnit val="20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120646146619056E-2"/>
          <c:y val="5.9331924146585224E-2"/>
          <c:w val="0.90632962399883399"/>
          <c:h val="0.881336151706829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714663469229681E-2"/>
                  <c:y val="-0.123574821803301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877375351267355E-3"/>
                  <c:y val="-3.4249943323871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27077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305512098238599E-2"/>
                  <c:y val="-0.109016507386329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522141290232011E-2"/>
                  <c:y val="-2.6047071520484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51293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901409455615766E-2"/>
                  <c:y val="-0.106825622367004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8508270305716072E-3"/>
                  <c:y val="-4.3945698539955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50047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708412808344586E-2"/>
                  <c:y val="-0.11617683904902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191065375840016E-2"/>
                  <c:y val="-4.8410265378981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Лист1!$E$2</c:f>
              <c:numCache>
                <c:formatCode>#,##0</c:formatCode>
                <c:ptCount val="1"/>
                <c:pt idx="0">
                  <c:v>61944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557063643641235E-2"/>
                  <c:y val="-0.110280511528367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56812651295758E-2"/>
                  <c:y val="-3.691450303971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Лист1!$F$2</c:f>
              <c:numCache>
                <c:formatCode>#,##0</c:formatCode>
                <c:ptCount val="1"/>
                <c:pt idx="0">
                  <c:v>71490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47874605814831E-2"/>
                  <c:y val="-0.10799764596396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156603783692024E-2"/>
                  <c:y val="-4.203451053460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мед.помощь, оказанная в медицинских организациях РС(Я) лицам, застрахованным в других субъектах РФ</c:v>
                </c:pt>
              </c:strCache>
            </c:strRef>
          </c:cat>
          <c:val>
            <c:numRef>
              <c:f>Лист1!$G$2</c:f>
              <c:numCache>
                <c:formatCode>#,##0</c:formatCode>
                <c:ptCount val="1"/>
                <c:pt idx="0">
                  <c:v>64875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486208"/>
        <c:axId val="92483520"/>
        <c:axId val="0"/>
      </c:bar3DChart>
      <c:catAx>
        <c:axId val="115486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2483520"/>
        <c:crosses val="autoZero"/>
        <c:auto val="1"/>
        <c:lblAlgn val="ctr"/>
        <c:lblOffset val="100"/>
        <c:noMultiLvlLbl val="0"/>
      </c:catAx>
      <c:valAx>
        <c:axId val="9248352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5486208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650371711054913"/>
          <c:y val="6.0270150054122333E-2"/>
          <c:w val="0.64918917090250938"/>
          <c:h val="0.713008817906921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мед.помощи, случаи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Хирургия</c:v>
                </c:pt>
                <c:pt idx="1">
                  <c:v>Офтальмология</c:v>
                </c:pt>
                <c:pt idx="2">
                  <c:v>Акушерство и гинекология</c:v>
                </c:pt>
                <c:pt idx="3">
                  <c:v>Челюстно-лицевая хирургия</c:v>
                </c:pt>
                <c:pt idx="4">
                  <c:v>Педиатрия</c:v>
                </c:pt>
                <c:pt idx="5">
                  <c:v>Терапия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2953</c:v>
                </c:pt>
                <c:pt idx="1">
                  <c:v>3301</c:v>
                </c:pt>
                <c:pt idx="2">
                  <c:v>3484</c:v>
                </c:pt>
                <c:pt idx="3">
                  <c:v>6836</c:v>
                </c:pt>
                <c:pt idx="4">
                  <c:v>6963</c:v>
                </c:pt>
                <c:pt idx="5">
                  <c:v>14612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Сумма, тыс.руб.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Хирургия</c:v>
                </c:pt>
                <c:pt idx="1">
                  <c:v>Офтальмология</c:v>
                </c:pt>
                <c:pt idx="2">
                  <c:v>Акушерство и гинекология</c:v>
                </c:pt>
                <c:pt idx="3">
                  <c:v>Челюстно-лицевая хирургия</c:v>
                </c:pt>
                <c:pt idx="4">
                  <c:v>Педиатрия</c:v>
                </c:pt>
                <c:pt idx="5">
                  <c:v>Терапия</c:v>
                </c:pt>
              </c:strCache>
            </c:strRef>
          </c:cat>
          <c:val>
            <c:numRef>
              <c:f>Лист1!$C$2:$C$7</c:f>
              <c:numCache>
                <c:formatCode>_-* #,##0.0\ _₽_-;\-* #,##0.0\ _₽_-;_-* "-"??\ _₽_-;_-@_-</c:formatCode>
                <c:ptCount val="6"/>
                <c:pt idx="0">
                  <c:v>7165.4</c:v>
                </c:pt>
                <c:pt idx="1">
                  <c:v>6754.8</c:v>
                </c:pt>
                <c:pt idx="2">
                  <c:v>12070.8</c:v>
                </c:pt>
                <c:pt idx="3">
                  <c:v>14900.3</c:v>
                </c:pt>
                <c:pt idx="4">
                  <c:v>19369.7</c:v>
                </c:pt>
                <c:pt idx="5">
                  <c:v>35332.699999999997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668992"/>
        <c:axId val="92486400"/>
      </c:barChart>
      <c:catAx>
        <c:axId val="1156689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 baseline="0">
                <a:latin typeface="Times New Roman" pitchFamily="18" charset="0"/>
              </a:defRPr>
            </a:pPr>
            <a:endParaRPr lang="ru-RU"/>
          </a:p>
        </c:txPr>
        <c:crossAx val="92486400"/>
        <c:crosses val="autoZero"/>
        <c:auto val="1"/>
        <c:lblAlgn val="ctr"/>
        <c:lblOffset val="100"/>
        <c:noMultiLvlLbl val="0"/>
      </c:catAx>
      <c:valAx>
        <c:axId val="92486400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700" baseline="0">
                <a:latin typeface="Times New Roman" pitchFamily="18" charset="0"/>
              </a:defRPr>
            </a:pPr>
            <a:endParaRPr lang="ru-RU"/>
          </a:p>
        </c:txPr>
        <c:crossAx val="11566899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мед.помощи, случаи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Неврология</c:v>
                </c:pt>
                <c:pt idx="1">
                  <c:v>Травматология и ортопедия</c:v>
                </c:pt>
                <c:pt idx="2">
                  <c:v>Акушерство и гинекология</c:v>
                </c:pt>
                <c:pt idx="3">
                  <c:v>Терапия</c:v>
                </c:pt>
                <c:pt idx="4">
                  <c:v>Хирургия</c:v>
                </c:pt>
                <c:pt idx="5">
                  <c:v>Офтальмология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221</c:v>
                </c:pt>
                <c:pt idx="1">
                  <c:v>234</c:v>
                </c:pt>
                <c:pt idx="2">
                  <c:v>347</c:v>
                </c:pt>
                <c:pt idx="3">
                  <c:v>465</c:v>
                </c:pt>
                <c:pt idx="4">
                  <c:v>479</c:v>
                </c:pt>
                <c:pt idx="5">
                  <c:v>857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Сумма, тыс.руб.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Неврология</c:v>
                </c:pt>
                <c:pt idx="1">
                  <c:v>Травматология и ортопедия</c:v>
                </c:pt>
                <c:pt idx="2">
                  <c:v>Акушерство и гинекология</c:v>
                </c:pt>
                <c:pt idx="3">
                  <c:v>Терапия</c:v>
                </c:pt>
                <c:pt idx="4">
                  <c:v>Хирургия</c:v>
                </c:pt>
                <c:pt idx="5">
                  <c:v>Офтальмология</c:v>
                </c:pt>
              </c:strCache>
            </c:strRef>
          </c:cat>
          <c:val>
            <c:numRef>
              <c:f>Лист1!$C$2:$C$7</c:f>
              <c:numCache>
                <c:formatCode>_-* #,##0.0\ _₽_-;\-* #,##0.0\ _₽_-;_-* "-"??\ _₽_-;_-@_-</c:formatCode>
                <c:ptCount val="6"/>
                <c:pt idx="0">
                  <c:v>48485.4</c:v>
                </c:pt>
                <c:pt idx="1">
                  <c:v>42291.8</c:v>
                </c:pt>
                <c:pt idx="2">
                  <c:v>33366.300000000003</c:v>
                </c:pt>
                <c:pt idx="3">
                  <c:v>46764.2</c:v>
                </c:pt>
                <c:pt idx="4">
                  <c:v>52534.400000000001</c:v>
                </c:pt>
                <c:pt idx="5">
                  <c:v>38217.300000000003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773376"/>
        <c:axId val="89506944"/>
      </c:barChart>
      <c:catAx>
        <c:axId val="11677337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 baseline="0">
                <a:latin typeface="Times New Roman" pitchFamily="18" charset="0"/>
              </a:defRPr>
            </a:pPr>
            <a:endParaRPr lang="ru-RU"/>
          </a:p>
        </c:txPr>
        <c:crossAx val="89506944"/>
        <c:crosses val="autoZero"/>
        <c:auto val="1"/>
        <c:lblAlgn val="ctr"/>
        <c:lblOffset val="100"/>
        <c:noMultiLvlLbl val="0"/>
      </c:catAx>
      <c:valAx>
        <c:axId val="89506944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700" baseline="0">
                <a:latin typeface="Times New Roman" pitchFamily="18" charset="0"/>
              </a:defRPr>
            </a:pPr>
            <a:endParaRPr lang="ru-RU"/>
          </a:p>
        </c:txPr>
        <c:crossAx val="11677337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факт, тыс.руб.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0288208717549902E-2"/>
                  <c:y val="1.0564748180492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</c:spPr>
            <c:txPr>
              <a:bodyPr/>
              <a:lstStyle/>
              <a:p>
                <a:pPr>
                  <a:defRPr sz="1200"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2025</c:v>
                </c:pt>
                <c:pt idx="2">
                  <c:v>2024</c:v>
                </c:pt>
                <c:pt idx="3">
                  <c:v>2023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1215.4000000000001</c:v>
                </c:pt>
                <c:pt idx="1">
                  <c:v>1878.6</c:v>
                </c:pt>
                <c:pt idx="2">
                  <c:v>360.2</c:v>
                </c:pt>
                <c:pt idx="3">
                  <c:v>90.5</c:v>
                </c:pt>
                <c:pt idx="4">
                  <c:v>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план, тыс.руб.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6245069992223114E-2"/>
                  <c:y val="-8.0462619508514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blipFill>
                <a:blip xmlns:r="http://schemas.openxmlformats.org/officeDocument/2006/relationships" r:embed="rId2"/>
                <a:tile tx="0" ty="0" sx="100000" sy="100000" flip="none" algn="tl"/>
              </a:blipFill>
            </c:spPr>
            <c:txPr>
              <a:bodyPr/>
              <a:lstStyle/>
              <a:p>
                <a:pPr>
                  <a:defRPr sz="1200"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2025</c:v>
                </c:pt>
                <c:pt idx="2">
                  <c:v>2024</c:v>
                </c:pt>
                <c:pt idx="3">
                  <c:v>2023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1">
                  <c:v>1244.9000000000001</c:v>
                </c:pt>
                <c:pt idx="2">
                  <c:v>501.2</c:v>
                </c:pt>
                <c:pt idx="3">
                  <c:v>204.3</c:v>
                </c:pt>
                <c:pt idx="4">
                  <c:v>2009.4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780736"/>
        <c:axId val="115452160"/>
      </c:barChart>
      <c:catAx>
        <c:axId val="201780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5452160"/>
        <c:crosses val="autoZero"/>
        <c:auto val="1"/>
        <c:lblAlgn val="ctr"/>
        <c:lblOffset val="100"/>
        <c:noMultiLvlLbl val="0"/>
      </c:catAx>
      <c:valAx>
        <c:axId val="115452160"/>
        <c:scaling>
          <c:orientation val="minMax"/>
        </c:scaling>
        <c:delete val="0"/>
        <c:axPos val="b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178073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0.28988</cdr:x>
      <cdr:y>0.4966</cdr:y>
    </cdr:from>
    <cdr:to>
      <cdr:x>0.33448</cdr:x>
      <cdr:y>0.58606</cdr:y>
    </cdr:to>
    <cdr:sp macro="" textlink="">
      <cdr:nvSpPr>
        <cdr:cNvPr id="3" name="TextBox 6"/>
        <cdr:cNvSpPr txBox="1"/>
      </cdr:nvSpPr>
      <cdr:spPr>
        <a:xfrm xmlns:a="http://schemas.openxmlformats.org/drawingml/2006/main">
          <a:off x="3471721" y="1675839"/>
          <a:ext cx="534144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2020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0.37404</cdr:x>
      <cdr:y>0.49983</cdr:y>
    </cdr:from>
    <cdr:to>
      <cdr:x>0.41864</cdr:x>
      <cdr:y>0.58929</cdr:y>
    </cdr:to>
    <cdr:sp macro="" textlink="">
      <cdr:nvSpPr>
        <cdr:cNvPr id="8" name="TextBox 6"/>
        <cdr:cNvSpPr txBox="1"/>
      </cdr:nvSpPr>
      <cdr:spPr>
        <a:xfrm xmlns:a="http://schemas.openxmlformats.org/drawingml/2006/main">
          <a:off x="4479646" y="1686738"/>
          <a:ext cx="534143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2021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0.45395</cdr:x>
      <cdr:y>0.4903</cdr:y>
    </cdr:from>
    <cdr:to>
      <cdr:x>0.49855</cdr:x>
      <cdr:y>0.57976</cdr:y>
    </cdr:to>
    <cdr:sp macro="" textlink="">
      <cdr:nvSpPr>
        <cdr:cNvPr id="9" name="TextBox 6"/>
        <cdr:cNvSpPr txBox="1"/>
      </cdr:nvSpPr>
      <cdr:spPr>
        <a:xfrm xmlns:a="http://schemas.openxmlformats.org/drawingml/2006/main">
          <a:off x="5436682" y="1654573"/>
          <a:ext cx="534144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2022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0.53513</cdr:x>
      <cdr:y>0.4966</cdr:y>
    </cdr:from>
    <cdr:to>
      <cdr:x>0.57973</cdr:x>
      <cdr:y>0.58606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6408917" y="1675839"/>
          <a:ext cx="534144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2023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0.62178</cdr:x>
      <cdr:y>0.4966</cdr:y>
    </cdr:from>
    <cdr:to>
      <cdr:x>0.66638</cdr:x>
      <cdr:y>0.58606</cdr:y>
    </cdr:to>
    <cdr:sp macro="" textlink="">
      <cdr:nvSpPr>
        <cdr:cNvPr id="11" name="TextBox 6"/>
        <cdr:cNvSpPr txBox="1"/>
      </cdr:nvSpPr>
      <cdr:spPr>
        <a:xfrm xmlns:a="http://schemas.openxmlformats.org/drawingml/2006/main">
          <a:off x="7446673" y="1675839"/>
          <a:ext cx="534144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2024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0.70214</cdr:x>
      <cdr:y>0.4903</cdr:y>
    </cdr:from>
    <cdr:to>
      <cdr:x>0.74674</cdr:x>
      <cdr:y>0.57976</cdr:y>
    </cdr:to>
    <cdr:sp macro="" textlink="">
      <cdr:nvSpPr>
        <cdr:cNvPr id="12" name="TextBox 6"/>
        <cdr:cNvSpPr txBox="1"/>
      </cdr:nvSpPr>
      <cdr:spPr>
        <a:xfrm xmlns:a="http://schemas.openxmlformats.org/drawingml/2006/main">
          <a:off x="8409095" y="1654570"/>
          <a:ext cx="534143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2025</a:t>
          </a:r>
          <a:endParaRPr lang="ru-RU" sz="12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0.54092</cdr:x>
      <cdr:y>0.70717</cdr:y>
    </cdr:from>
    <cdr:to>
      <cdr:x>0.58551</cdr:x>
      <cdr:y>0.79663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6542751" y="1699101"/>
          <a:ext cx="539340" cy="2149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2023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0.62053</cdr:x>
      <cdr:y>0.70274</cdr:y>
    </cdr:from>
    <cdr:to>
      <cdr:x>0.66513</cdr:x>
      <cdr:y>0.7922</cdr:y>
    </cdr:to>
    <cdr:sp macro="" textlink="">
      <cdr:nvSpPr>
        <cdr:cNvPr id="11" name="TextBox 6"/>
        <cdr:cNvSpPr txBox="1"/>
      </cdr:nvSpPr>
      <cdr:spPr>
        <a:xfrm xmlns:a="http://schemas.openxmlformats.org/drawingml/2006/main">
          <a:off x="7505660" y="1688457"/>
          <a:ext cx="539460" cy="2149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2024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0.70189</cdr:x>
      <cdr:y>0.70274</cdr:y>
    </cdr:from>
    <cdr:to>
      <cdr:x>0.74649</cdr:x>
      <cdr:y>0.7922</cdr:y>
    </cdr:to>
    <cdr:sp macro="" textlink="">
      <cdr:nvSpPr>
        <cdr:cNvPr id="12" name="TextBox 6"/>
        <cdr:cNvSpPr txBox="1"/>
      </cdr:nvSpPr>
      <cdr:spPr>
        <a:xfrm xmlns:a="http://schemas.openxmlformats.org/drawingml/2006/main">
          <a:off x="8489726" y="1688470"/>
          <a:ext cx="539460" cy="2149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2025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0.45368</cdr:x>
      <cdr:y>0.70978</cdr:y>
    </cdr:from>
    <cdr:to>
      <cdr:x>0.49784</cdr:x>
      <cdr:y>0.83543</cdr:y>
    </cdr:to>
    <cdr:sp macro="" textlink="">
      <cdr:nvSpPr>
        <cdr:cNvPr id="14" name="TextBox 6"/>
        <cdr:cNvSpPr txBox="1"/>
      </cdr:nvSpPr>
      <cdr:spPr>
        <a:xfrm xmlns:a="http://schemas.openxmlformats.org/drawingml/2006/main">
          <a:off x="5487482" y="1705373"/>
          <a:ext cx="534144" cy="3018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2022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0.37613</cdr:x>
      <cdr:y>0.69994</cdr:y>
    </cdr:from>
    <cdr:to>
      <cdr:x>0.41949</cdr:x>
      <cdr:y>0.81523</cdr:y>
    </cdr:to>
    <cdr:sp macro="" textlink="">
      <cdr:nvSpPr>
        <cdr:cNvPr id="15" name="TextBox 6"/>
        <cdr:cNvSpPr txBox="1"/>
      </cdr:nvSpPr>
      <cdr:spPr>
        <a:xfrm xmlns:a="http://schemas.openxmlformats.org/drawingml/2006/main">
          <a:off x="4549454" y="1681745"/>
          <a:ext cx="524503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2021</a:t>
          </a:r>
          <a:endParaRPr lang="ru-RU" sz="1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0.2935</cdr:x>
      <cdr:y>0.70437</cdr:y>
    </cdr:from>
    <cdr:to>
      <cdr:x>0.33686</cdr:x>
      <cdr:y>0.81966</cdr:y>
    </cdr:to>
    <cdr:sp macro="" textlink="">
      <cdr:nvSpPr>
        <cdr:cNvPr id="16" name="TextBox 6"/>
        <cdr:cNvSpPr txBox="1"/>
      </cdr:nvSpPr>
      <cdr:spPr>
        <a:xfrm xmlns:a="http://schemas.openxmlformats.org/drawingml/2006/main">
          <a:off x="3549993" y="1692377"/>
          <a:ext cx="524503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bg1"/>
              </a:solidFill>
            </a:rPr>
            <a:t>2020</a:t>
          </a:r>
          <a:endParaRPr lang="ru-RU" sz="1200" b="1" dirty="0">
            <a:solidFill>
              <a:schemeClr val="bg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0.88942</cdr:x>
      <cdr:y>0.32545</cdr:y>
    </cdr:from>
    <cdr:to>
      <cdr:x>0.96858</cdr:x>
      <cdr:y>0.43393</cdr:y>
    </cdr:to>
    <cdr:sp macro="" textlink="">
      <cdr:nvSpPr>
        <cdr:cNvPr id="3" name="TextBox 15"/>
        <cdr:cNvSpPr txBox="1"/>
      </cdr:nvSpPr>
      <cdr:spPr>
        <a:xfrm xmlns:a="http://schemas.openxmlformats.org/drawingml/2006/main">
          <a:off x="10247239" y="830988"/>
          <a:ext cx="912024" cy="27699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71,9%</a:t>
          </a:r>
          <a:endParaRPr lang="ru-RU" sz="1200" b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  <cdr:relSizeAnchor xmlns:cdr="http://schemas.openxmlformats.org/drawingml/2006/chartDrawing">
    <cdr:from>
      <cdr:x>0.88942</cdr:x>
      <cdr:y>0.18122</cdr:y>
    </cdr:from>
    <cdr:to>
      <cdr:x>0.96858</cdr:x>
      <cdr:y>0.2897</cdr:y>
    </cdr:to>
    <cdr:sp macro="" textlink="">
      <cdr:nvSpPr>
        <cdr:cNvPr id="4" name="TextBox 15"/>
        <cdr:cNvSpPr txBox="1"/>
      </cdr:nvSpPr>
      <cdr:spPr>
        <a:xfrm xmlns:a="http://schemas.openxmlformats.org/drawingml/2006/main">
          <a:off x="10247238" y="462725"/>
          <a:ext cx="912025" cy="27699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44,3%</a:t>
          </a:r>
          <a:endParaRPr lang="ru-RU" sz="1200" b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  <cdr:relSizeAnchor xmlns:cdr="http://schemas.openxmlformats.org/drawingml/2006/chartDrawing">
    <cdr:from>
      <cdr:x>0.88942</cdr:x>
      <cdr:y>0.4661</cdr:y>
    </cdr:from>
    <cdr:to>
      <cdr:x>0.96858</cdr:x>
      <cdr:y>0.57458</cdr:y>
    </cdr:to>
    <cdr:sp macro="" textlink="">
      <cdr:nvSpPr>
        <cdr:cNvPr id="5" name="TextBox 15"/>
        <cdr:cNvSpPr txBox="1"/>
      </cdr:nvSpPr>
      <cdr:spPr>
        <a:xfrm xmlns:a="http://schemas.openxmlformats.org/drawingml/2006/main">
          <a:off x="10247239" y="1190139"/>
          <a:ext cx="912024" cy="27699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150,9%</a:t>
          </a:r>
          <a:endParaRPr lang="ru-RU" sz="1200" b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  <cdr:relSizeAnchor xmlns:cdr="http://schemas.openxmlformats.org/drawingml/2006/chartDrawing">
    <cdr:from>
      <cdr:x>0.88942</cdr:x>
      <cdr:y>0.04581</cdr:y>
    </cdr:from>
    <cdr:to>
      <cdr:x>0.96858</cdr:x>
      <cdr:y>0.15429</cdr:y>
    </cdr:to>
    <cdr:sp macro="" textlink="">
      <cdr:nvSpPr>
        <cdr:cNvPr id="6" name="TextBox 15"/>
        <cdr:cNvSpPr txBox="1"/>
      </cdr:nvSpPr>
      <cdr:spPr>
        <a:xfrm xmlns:a="http://schemas.openxmlformats.org/drawingml/2006/main">
          <a:off x="10247238" y="116958"/>
          <a:ext cx="912025" cy="27699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0,5%</a:t>
          </a:r>
          <a:endParaRPr lang="ru-RU" sz="1200" b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5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0D54FDA0-9286-48ED-ADDE-9034CD5D520F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5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3CC1392C-8E0A-4855-9B8B-284588724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26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03749CEF-8BC1-4DE4-9814-5786D4F8EF46}" type="datetimeFigureOut">
              <a:rPr lang="ru-RU" smtClean="0"/>
              <a:pPr/>
              <a:t>27.03.2026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71285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EEC9CA03-1FC6-465F-B00C-64F2E1CE35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6970-3E90-414B-9DF0-385FC671038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227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B223-B7ED-4F34-A46A-79782526973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31124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42050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9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40F1E050-D7AE-486B-B244-4317D5B00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2944BCB-326B-459F-8832-E23CEEC787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8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7237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DBBC7-5D6F-4746-9A54-5B075BF89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E201F8B-76E6-4294-9BDF-6AFF7576F4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5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F275DB-7A05-42A4-9B93-8DD9858C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336" y="536155"/>
            <a:ext cx="10575348" cy="72330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041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5F97AFF-52E0-4544-A20D-463B17EC0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6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291" y="536155"/>
            <a:ext cx="10110840" cy="723301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206122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51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C5F80C8-B4A0-4781-9AF9-9D6EA094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F7E4B-8CED-43F3-A8AA-726D0EC9BC2E}" type="datetimeFigureOut">
              <a:rPr lang="ru-RU" smtClean="0"/>
              <a:pPr/>
              <a:t>27.03.2026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A19AB06-404D-4F3D-B511-0F45E5AA2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6C16A41-EBF4-4B22-BABF-635A2815A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D0B98-C4DD-482F-BCAD-9AF6DC8472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27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148740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34596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C5B866-45E3-4152-AA21-9B5A8FD14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577" y="536155"/>
            <a:ext cx="10120222" cy="723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0113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60698" y="4962423"/>
            <a:ext cx="9505987" cy="995354"/>
          </a:xfrm>
        </p:spPr>
        <p:txBody>
          <a:bodyPr/>
          <a:lstStyle/>
          <a:p>
            <a:pPr algn="r"/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Шишигина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Н.Н.</a:t>
            </a:r>
          </a:p>
          <a:p>
            <a:pPr algn="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Начальник РАО ТФОМС РС(Я)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014" y="2060850"/>
            <a:ext cx="10813312" cy="1830666"/>
          </a:xfrm>
        </p:spPr>
        <p:txBody>
          <a:bodyPr>
            <a:normAutofit fontScale="90000"/>
          </a:bodyPr>
          <a:lstStyle/>
          <a:p>
            <a:pPr marL="182880" algn="l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Итоги предоставления реестров счетов в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году, основные замечания формирования и учета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случаев. Изменения в формировании реестров счетов в 2026 году.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0281684" y="318977"/>
            <a:ext cx="1478943" cy="1460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3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5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0243" y="119039"/>
            <a:ext cx="1056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Сравнение количества случаев, по которым осуществлены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онковыплаты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с данными отчетной формы 131о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27264"/>
              </p:ext>
            </p:extLst>
          </p:nvPr>
        </p:nvGraphicFramePr>
        <p:xfrm>
          <a:off x="818709" y="1424770"/>
          <a:ext cx="10579908" cy="49441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0700"/>
                <a:gridCol w="5385071"/>
                <a:gridCol w="1541379"/>
                <a:gridCol w="1541379"/>
                <a:gridCol w="1541379"/>
              </a:tblGrid>
              <a:tr h="5464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Zona Pro Regular"/>
                        </a:rPr>
                        <a:t>Медицинская организация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Онковыплаты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Отчет 131о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effectLst/>
                          <a:latin typeface="Zona Pro Regular"/>
                        </a:rPr>
                        <a:t>Отклонение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Zona Pro Regular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</a:t>
                      </a:r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Верхнеколымская</a:t>
                      </a:r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 ЦРБ"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Zona Pro Regular"/>
                        </a:rPr>
                        <a:t>7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"Вилюйская ЦРБ </a:t>
                      </a:r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им.П.А.Петрова</a:t>
                      </a:r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"Ленская ЦРБ"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Zona Pro Regular"/>
                        </a:rPr>
                        <a:t>12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728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</a:t>
                      </a:r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Среднеколымская</a:t>
                      </a:r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 ЦРБ </a:t>
                      </a:r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им.С.И.Мицкевича</a:t>
                      </a:r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Zona Pro Regular"/>
                        </a:rPr>
                        <a:t>4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</a:t>
                      </a:r>
                      <a:r>
                        <a:rPr lang="ru-RU" sz="1400" b="1" u="none" strike="noStrike" dirty="0" err="1">
                          <a:effectLst/>
                          <a:latin typeface="Zona Pro Regular"/>
                        </a:rPr>
                        <a:t>Сунтарская</a:t>
                      </a:r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 ЦРБ"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Zona Pro Regular"/>
                        </a:rPr>
                        <a:t>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ГАУ РС(Я) "Поликлиника №1"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53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ГБУ РС(Я) "ЯГБ №2"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  <a:tr h="546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Zona Pro Regular"/>
                        </a:rPr>
                        <a:t>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Zona Pro Regular"/>
                        </a:rPr>
                        <a:t>ГАУ РС(Я) "ЯГБ №3"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14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Zona Pro Regular"/>
                        </a:rPr>
                        <a:t>21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Zona Pro Regular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67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subTitle" idx="1"/>
          </p:nvPr>
        </p:nvSpPr>
        <p:spPr>
          <a:xfrm>
            <a:off x="609600" y="-304800"/>
            <a:ext cx="10871200" cy="1981200"/>
          </a:xfrm>
        </p:spPr>
        <p:txBody>
          <a:bodyPr>
            <a:noAutofit/>
          </a:bodyPr>
          <a:lstStyle/>
          <a:p>
            <a:pPr lvl="0" algn="just"/>
            <a:endParaRPr lang="en-US" sz="1800" b="1" dirty="0" smtClean="0"/>
          </a:p>
          <a:p>
            <a:pPr lvl="0" algn="just"/>
            <a:endParaRPr lang="en-US" sz="1800" dirty="0" smtClean="0"/>
          </a:p>
          <a:p>
            <a:pPr lvl="0" algn="just"/>
            <a:endParaRPr lang="en-US" sz="1800" dirty="0" smtClean="0"/>
          </a:p>
          <a:p>
            <a:pPr lvl="0" algn="just"/>
            <a:endParaRPr lang="ru-RU" sz="1800" dirty="0" smtClean="0"/>
          </a:p>
          <a:p>
            <a:pPr lvl="0" algn="just"/>
            <a:endParaRPr lang="en-US" sz="1800" dirty="0" smtClean="0"/>
          </a:p>
          <a:p>
            <a:pPr lvl="0" algn="just"/>
            <a:endParaRPr lang="ru-RU" sz="1800" dirty="0" smtClean="0"/>
          </a:p>
          <a:p>
            <a:pPr algn="just"/>
            <a:endParaRPr 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4971" y="2726813"/>
            <a:ext cx="8636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0642775" y="440563"/>
            <a:ext cx="937100" cy="8885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326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261339"/>
              </p:ext>
            </p:extLst>
          </p:nvPr>
        </p:nvGraphicFramePr>
        <p:xfrm>
          <a:off x="623392" y="1196753"/>
          <a:ext cx="10945216" cy="1994309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812121"/>
                <a:gridCol w="3208080"/>
                <a:gridCol w="2925015"/>
              </a:tblGrid>
              <a:tr h="347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количество случаев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сумма, </a:t>
                      </a:r>
                      <a:r>
                        <a:rPr lang="ru-RU" sz="1400" u="none" strike="noStrike" dirty="0" err="1">
                          <a:effectLst/>
                        </a:rPr>
                        <a:t>млн.руб</a:t>
                      </a:r>
                      <a:r>
                        <a:rPr lang="ru-RU" sz="1400" u="none" strike="noStrike" dirty="0">
                          <a:effectLst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</a:tr>
              <a:tr h="51643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ru-RU" sz="1400" u="none" strike="noStrike" dirty="0" smtClean="0">
                          <a:effectLst/>
                        </a:rPr>
                        <a:t>Предъявлено к оплате счетов за оказанную мед.</a:t>
                      </a:r>
                      <a:r>
                        <a:rPr lang="ru-RU" sz="1400" u="none" strike="noStrike" baseline="0" dirty="0" smtClean="0">
                          <a:effectLst/>
                        </a:rPr>
                        <a:t> помощь по ОМС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6 900 992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57 683,6</a:t>
                      </a:r>
                      <a:endParaRPr lang="ru-RU" sz="16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700" marR="12700" marT="9525" marB="0" anchor="ctr"/>
                </a:tc>
              </a:tr>
              <a:tr h="620890"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400" u="none" strike="noStrike" kern="1200" dirty="0" smtClean="0">
                          <a:effectLst/>
                        </a:rPr>
                        <a:t>Выявлено нарушений в оформлении и предъявлении на оплату счетов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175 432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1 031,0</a:t>
                      </a:r>
                      <a:endParaRPr lang="ru-RU" sz="16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700" marR="12700" marT="9525" marB="0" anchor="ctr"/>
                </a:tc>
              </a:tr>
              <a:tr h="50932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ru-RU" sz="1400" u="none" strike="noStrike" dirty="0" smtClean="0">
                          <a:effectLst/>
                        </a:rPr>
                        <a:t>Принято к оплате счетов за оказанную мед. помощь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6 725 560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56 652,6</a:t>
                      </a:r>
                    </a:p>
                  </a:txBody>
                  <a:tcPr marL="12700" marR="12700" marT="9525" marB="0" anchor="ctr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5461111"/>
              </p:ext>
            </p:extLst>
          </p:nvPr>
        </p:nvGraphicFramePr>
        <p:xfrm>
          <a:off x="6096000" y="3429000"/>
          <a:ext cx="5664629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24759520"/>
              </p:ext>
            </p:extLst>
          </p:nvPr>
        </p:nvGraphicFramePr>
        <p:xfrm>
          <a:off x="623392" y="3429000"/>
          <a:ext cx="5664629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7381" y="259531"/>
            <a:ext cx="988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Предоставление реестров счетов за 2025 год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56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758" y="259531"/>
            <a:ext cx="10476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ona Pro Regular"/>
                <a:ea typeface="Times New Roman"/>
              </a:rPr>
              <a:t>Медико-экономический контроль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ona Pro Regular"/>
                <a:ea typeface="Times New Roman"/>
              </a:rPr>
              <a:t>в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ona Pro Regular"/>
                <a:ea typeface="Times New Roman"/>
              </a:rPr>
              <a:t>информационной системе  ПУОМП</a:t>
            </a:r>
            <a:endParaRPr lang="ru-RU" sz="2400" dirty="0">
              <a:latin typeface="Zona Pro Regular"/>
            </a:endParaRPr>
          </a:p>
        </p:txBody>
      </p:sp>
      <p:pic>
        <p:nvPicPr>
          <p:cNvPr id="4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399455"/>
              </p:ext>
            </p:extLst>
          </p:nvPr>
        </p:nvGraphicFramePr>
        <p:xfrm>
          <a:off x="421758" y="1062475"/>
          <a:ext cx="6936675" cy="5581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729"/>
                <a:gridCol w="6179946"/>
              </a:tblGrid>
              <a:tr h="54473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Автоматизированная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проверка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снятия по МЭК</a:t>
                      </a:r>
                    </a:p>
                  </a:txBody>
                  <a:tcPr marL="121920" marR="121920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803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Перечень оснований:</a:t>
                      </a:r>
                    </a:p>
                  </a:txBody>
                  <a:tcPr marL="121920" marR="121920"/>
                </a:tc>
              </a:tr>
              <a:tr h="43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Госпитализация застрахованного лица, медицинская помощь которому должна быть оказана в стационаре другого профиля (непрофильная госпитализация)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</a:tr>
              <a:tr h="43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1.4.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Нарушения, связанные с оформлением и предъявлением на оплату счетов и реестров счетов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</a:tr>
              <a:tr h="60207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1.5.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Введение в реестр счетов недостоверных персональных данных застрахованного лица, приводящее к невозможности его полной идентификации (ошибки в серии и номере полиса обязательного медицинского страхования, адресе и т. д.).</a:t>
                      </a:r>
                      <a:endParaRPr lang="ru-RU" sz="12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</a:tr>
              <a:tr h="958070">
                <a:tc>
                  <a:txBody>
                    <a:bodyPr/>
                    <a:lstStyle/>
                    <a:p>
                      <a:pPr algn="ctr">
                        <a:lnSpc>
                          <a:spcPts val="1405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1.6.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93" marR="52493" marT="64770" marB="64770"/>
                </a:tc>
                <a:tc>
                  <a:txBody>
                    <a:bodyPr/>
                    <a:lstStyle/>
                    <a:p>
                      <a:pPr indent="306070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Нарушения, связанные с включением в реестр счетов медицинской помощи, не входящей в программу обязательного медицинского страхования. Предъявление </a:t>
                      </a:r>
                      <a:r>
                        <a:rPr lang="ru-RU" sz="12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 оплате медицинской помощи сверх распределенного объема предоставления медицинской помощи, установленного медицинской организации в соответствии с законодательством об обязательном медицинском </a:t>
                      </a: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страховании.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93" marR="52493" marT="64770" marB="64770"/>
                </a:tc>
              </a:tr>
              <a:tr h="43005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1.7.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Нарушения, связанные с необоснованным применением тарифа на оплату медицинской помощи</a:t>
                      </a:r>
                      <a:endParaRPr lang="ru-RU" sz="12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/>
                </a:tc>
              </a:tr>
              <a:tr h="456338">
                <a:tc>
                  <a:txBody>
                    <a:bodyPr/>
                    <a:lstStyle/>
                    <a:p>
                      <a:pPr algn="ctr">
                        <a:lnSpc>
                          <a:spcPts val="1405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493" marR="52493" marT="64770" marB="64770"/>
                </a:tc>
                <a:tc>
                  <a:txBody>
                    <a:bodyPr/>
                    <a:lstStyle/>
                    <a:p>
                      <a:pPr marR="18415" indent="4445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Нарушения, связанные с включением в реестр счетов нелицензированных видов медицинской деятельности, в том числе с нарушением лицензионных требований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493" marR="52493" marT="64770" marB="64770"/>
                </a:tc>
              </a:tr>
              <a:tr h="623582">
                <a:tc>
                  <a:txBody>
                    <a:bodyPr/>
                    <a:lstStyle/>
                    <a:p>
                      <a:pPr algn="ctr">
                        <a:lnSpc>
                          <a:spcPts val="1405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1.9.</a:t>
                      </a:r>
                    </a:p>
                  </a:txBody>
                  <a:tcPr marL="52493" marR="52493" marT="64770" marB="64770"/>
                </a:tc>
                <a:tc>
                  <a:txBody>
                    <a:bodyPr/>
                    <a:lstStyle/>
                    <a:p>
                      <a:pPr marR="18415" indent="4445" algn="just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Включение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реестр счетов страховых случаев, при которых медицинская помощь оказана медицинским работником, не имеющим сертификата или свидетельства об аккредитации специалиста по профилю оказания медицинской помощи.</a:t>
                      </a:r>
                    </a:p>
                  </a:txBody>
                  <a:tcPr marL="52493" marR="52493" marT="64770" marB="64770"/>
                </a:tc>
              </a:tr>
              <a:tr h="501613">
                <a:tc>
                  <a:txBody>
                    <a:bodyPr/>
                    <a:lstStyle/>
                    <a:p>
                      <a:pPr algn="ctr">
                        <a:lnSpc>
                          <a:spcPts val="1405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1.10.</a:t>
                      </a:r>
                    </a:p>
                  </a:txBody>
                  <a:tcPr marL="52493" marR="52493" marT="64770" marB="6477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Нарушения, связанные с повторным включением в реестр счетов случаев оказания медицинской помощи.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2493" marR="52493" marT="64770" marB="6477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558567"/>
              </p:ext>
            </p:extLst>
          </p:nvPr>
        </p:nvGraphicFramePr>
        <p:xfrm>
          <a:off x="7612911" y="1052733"/>
          <a:ext cx="4147717" cy="55607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47717"/>
              </a:tblGrid>
              <a:tr h="823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Повторный МЭК</a:t>
                      </a:r>
                    </a:p>
                  </a:txBody>
                  <a:tcPr marL="121920" marR="121920"/>
                </a:tc>
              </a:tr>
              <a:tr h="14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Неправильно оформленные случаи по письмам медицинских организаций</a:t>
                      </a:r>
                    </a:p>
                  </a:txBody>
                  <a:tcPr marL="121920" marR="121920" anchor="ctr"/>
                </a:tc>
              </a:tr>
              <a:tr h="202207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Тяжелые несчастные случаи на производстве, оплачиваемые Фондом социального страхования Российской Федерации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 anchor="ctr"/>
                </a:tc>
              </a:tr>
              <a:tr h="129990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письмам страховых медицинских компаний, отделов ТФОМС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6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7382" y="259531"/>
            <a:ext cx="1015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Результаты медико-экономического контроля по кодам нарушений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384310"/>
              </p:ext>
            </p:extLst>
          </p:nvPr>
        </p:nvGraphicFramePr>
        <p:xfrm>
          <a:off x="297711" y="1201477"/>
          <a:ext cx="11578857" cy="5452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1899"/>
                <a:gridCol w="4819362"/>
                <a:gridCol w="1351899"/>
                <a:gridCol w="1351899"/>
                <a:gridCol w="1351899"/>
                <a:gridCol w="1351899"/>
              </a:tblGrid>
              <a:tr h="1757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</a:rPr>
                        <a:t>Код нарушения/дефекта по 231нВ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 smtClean="0">
                          <a:effectLst/>
                        </a:rPr>
                        <a:t>Перечень </a:t>
                      </a:r>
                      <a:r>
                        <a:rPr lang="ru-RU" sz="900" u="none" strike="noStrike" dirty="0">
                          <a:effectLst/>
                        </a:rPr>
                        <a:t>оснований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effectLst/>
                        </a:rPr>
                        <a:t>2024 год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effectLst/>
                        </a:rPr>
                        <a:t>2025 год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Количество случаев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% от всего случаев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Количество случаев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</a:rPr>
                        <a:t>% от всего случаев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7738">
                <a:tc gridSpan="2">
                  <a:txBody>
                    <a:bodyPr/>
                    <a:lstStyle/>
                    <a:p>
                      <a:pPr lvl="1" algn="l" rtl="0" fontAlgn="ctr"/>
                      <a:r>
                        <a:rPr lang="ru-RU" sz="900" u="none" strike="noStrike" dirty="0">
                          <a:effectLst/>
                        </a:rPr>
                        <a:t>Количество предъявленных к оплате реестров счетов за оказанную медицинскую помощь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6 730 561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6 900 992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167738">
                <a:tc gridSpan="2">
                  <a:txBody>
                    <a:bodyPr/>
                    <a:lstStyle/>
                    <a:p>
                      <a:pPr lvl="1" algn="l" rtl="0" fontAlgn="ctr"/>
                      <a:r>
                        <a:rPr lang="ru-RU" sz="900" u="none" strike="noStrike" dirty="0">
                          <a:effectLst/>
                        </a:rPr>
                        <a:t>Количество принятых к оплате реестров счетов за оказанную медицинскую помощь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6 460 884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6 725 560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167738">
                <a:tc gridSpan="2">
                  <a:txBody>
                    <a:bodyPr/>
                    <a:lstStyle/>
                    <a:p>
                      <a:pPr lvl="1" algn="l" rtl="0" fontAlgn="ctr"/>
                      <a:r>
                        <a:rPr lang="ru-RU" sz="900" u="none" strike="noStrike" dirty="0">
                          <a:effectLst/>
                        </a:rPr>
                        <a:t>Всего выявлено нарушений в оформлении и предъявлении на оплату реестров счетов, в </a:t>
                      </a:r>
                      <a:r>
                        <a:rPr lang="ru-RU" sz="900" u="none" strike="noStrike" dirty="0" err="1">
                          <a:effectLst/>
                        </a:rPr>
                        <a:t>т.ч</a:t>
                      </a:r>
                      <a:r>
                        <a:rPr lang="ru-RU" sz="900" u="none" strike="noStrike" dirty="0">
                          <a:effectLst/>
                        </a:rPr>
                        <a:t>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269 677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4,00%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>
                          <a:effectLst/>
                        </a:rPr>
                        <a:t>175 432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</a:rPr>
                        <a:t>2,54%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327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1.3.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Госпитализация застрахованного лица, медицинская помощь которому должна быть оказана в стационаре другого профиля (непрофильная госпитализация)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0,01%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8067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1.4.1-1.4.5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Нарушения, связанные с оформлением и предъявлением на оплату счетов и реестров счетов, в том числе: наличие ошибок в реквизитах счета; оформление в реестре случаев, дата окончания лечения которых больше даты смерти/закрытия страховки; некорректное заполнение полей реестра счетов или заявленная сумма по позиции реестра счетов не корректна (арифметическая ошибка)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5 778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2,10%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6 413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3,66%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327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1.6.1.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Включение в реестр счетов видов медицинской помощи, а также заболеваний и состояний, не входящих в программу обязательного медицинского страхования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4 194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1,60%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637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0,36%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4872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1.6.2.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</a:rPr>
                        <a:t>Предъявление к оплате медицинской помощи сверх распределенного объема предоставления медицинской помощи, установленного медицинской организации в соответствии с законодательством об обязательном медицинском страховании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245 245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90,90%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152 911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87,16%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4872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1.6.4.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Включение в реестр счетов медицинской помощи, подлежащей оплате из других источников финансирования, в том числе тяжелые несчастные случаи на производстве, оплачиваемые Фондом социального страхования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0,02%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2781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1.7.2.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Нарушения, связанные с необоснованным применением тарифа на оплату медицинской помощи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4 264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1,60%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774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0,44%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327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1.8.1.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Включение в реестр счетов страховых случаев по видам медицинской деятельности, отсутствующим в действующей лицензии медицинской организации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327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1.10.1.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Позиция реестра счетов оплачена ранее (повторное выставление счета на оплату случаев оказания медицинской помощи, которые были оплачены ранее);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163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0,09%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413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1.10.3.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Стоимость отдельной медицинской услуги, включенной в счет, учтена в тарифе на оплату медицинской помощи другой услуги, также предъявленной к оплате медицинской организацией;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338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0,19%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327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1.10.5.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</a:rPr>
                        <a:t>Включение в реестр счетов медицинской помощи, оказанной амбулаторно, в период пребывания застрахованного лица в условиях стационара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9 988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3,70%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13 989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7,97%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  <a:tr h="4872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1.10.6.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effectLst/>
                        </a:rPr>
                        <a:t>Включение в реестр счетов нескольких страховых случаев, при которых медицинская помощь оказана застрахованному лицу стационарно в один период оплаты с пересечением или совпадением сроков лечения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146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0,10%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</a:rPr>
                        <a:t>160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</a:rPr>
                        <a:t>0,09%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7210" marR="7210" marT="721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00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80484" y="259531"/>
            <a:ext cx="10175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Результаты медико-экономического контроля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3445" y="1135778"/>
            <a:ext cx="1008112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доле нарушений от предъявленных к оплате реестров счетов в количественном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выражении</a:t>
            </a:r>
            <a:endParaRPr lang="ru-RU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3445" y="3579602"/>
            <a:ext cx="1008112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доле нарушений от предъявленных к оплате реестров счетов в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стоимостном 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выражении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45549"/>
              </p:ext>
            </p:extLst>
          </p:nvPr>
        </p:nvGraphicFramePr>
        <p:xfrm>
          <a:off x="1775519" y="1537811"/>
          <a:ext cx="8736972" cy="1766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94500"/>
                <a:gridCol w="1575175"/>
                <a:gridCol w="1659185"/>
                <a:gridCol w="1008112"/>
              </a:tblGrid>
              <a:tr h="4958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Предъявлено, случаи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Снятия по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МЭК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Доля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ООО "МЕДЛАЙФ"     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7,1%</a:t>
                      </a:r>
                    </a:p>
                  </a:txBody>
                  <a:tcPr marL="9525" marR="9525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ФБУЗ "ЦЕНТР ГИГИЕНЫ И ЭПИДЕМИОЛОГИИ В РС(Я)"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4 717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6,3%</a:t>
                      </a:r>
                    </a:p>
                  </a:txBody>
                  <a:tcPr marL="9525" marR="9525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ГБУ РС(Я) "Ленская ЦРБ"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174 888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10 659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6,1%</a:t>
                      </a:r>
                    </a:p>
                  </a:txBody>
                  <a:tcPr marL="9525" marR="9525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ГБУ РС(Я) "НПЦ "ФТИЗИАТРИЯ" ИМ.Е.Н.АНДРЕЕВА"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6,0%</a:t>
                      </a:r>
                    </a:p>
                  </a:txBody>
                  <a:tcPr marL="9525" marR="9525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ГБУ РС(Я) "Хангаласская ЦРБ"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194 066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11 435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5,9%</a:t>
                      </a:r>
                    </a:p>
                  </a:txBody>
                  <a:tcPr marL="9525" marR="9525" marT="9525" marB="0" anchor="ctr"/>
                </a:tc>
              </a:tr>
              <a:tr h="211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ГБУ РС(Я) "ЯГБ №2"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252 844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14 148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5,6%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359351"/>
              </p:ext>
            </p:extLst>
          </p:nvPr>
        </p:nvGraphicFramePr>
        <p:xfrm>
          <a:off x="1775518" y="4100045"/>
          <a:ext cx="8736973" cy="2470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64497"/>
                <a:gridCol w="1536171"/>
                <a:gridCol w="1708425"/>
                <a:gridCol w="1027880"/>
              </a:tblGrid>
              <a:tr h="592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Предъявлено, руб.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Снятия по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МЭК,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Доля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Arial Cyr"/>
                      </a:endParaRPr>
                    </a:p>
                  </a:txBody>
                  <a:tcPr marL="12700" marR="12700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ФБУЗ "ЦЕНТР ГИГИЕНЫ И ЭПИДЕМИОЛОГИИ В РС(Я)"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4 103 486,18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407 466,65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9,9%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ООО "ГЛОБАЛМЕД"   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109 855 535,89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10 223 204,96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9,3%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ООО "МЕДЛАЙФ"     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1 602 588,52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120 786,12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7,5%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ГБУ РС(Я) "</a:t>
                      </a:r>
                      <a:r>
                        <a:rPr lang="ru-RU" sz="1000" b="0" i="0" u="none" strike="noStrike" dirty="0" err="1">
                          <a:effectLst/>
                          <a:latin typeface="Arial Cyr"/>
                        </a:rPr>
                        <a:t>Аллаиховская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 ЦРБ"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68 505 577,97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4 789 245,03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7,0%</a:t>
                      </a:r>
                    </a:p>
                  </a:txBody>
                  <a:tcPr marL="9525" marR="9525" marT="9525" marB="0" anchor="ctr"/>
                </a:tc>
              </a:tr>
              <a:tr h="28448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ООО "МЦ </a:t>
                      </a:r>
                      <a:r>
                        <a:rPr lang="ru-RU" sz="1000" b="0" i="0" u="none" strike="noStrike" dirty="0" err="1">
                          <a:effectLst/>
                          <a:latin typeface="Arial Cyr"/>
                        </a:rPr>
                        <a:t>МедЭкспресс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+"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18 466 566,28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1 218 022,76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6,6%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ГБУ РС(Я) "ЯГБ №2"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1 092 069 120,48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66 772 665,37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6,1%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ГБУ РС(Я) "</a:t>
                      </a:r>
                      <a:r>
                        <a:rPr lang="ru-RU" sz="1000" b="0" i="0" u="none" strike="noStrike" dirty="0" err="1">
                          <a:effectLst/>
                          <a:latin typeface="Arial Cyr"/>
                        </a:rPr>
                        <a:t>Анабарская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 ЦРБ"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71 178 250,25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4 267 802,08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6,0%</a:t>
                      </a:r>
                    </a:p>
                  </a:txBody>
                  <a:tcPr marL="9525" marR="9525" marT="9525" marB="0" anchor="ctr"/>
                </a:tc>
              </a:tr>
              <a:tr h="227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ООО "</a:t>
                      </a:r>
                      <a:r>
                        <a:rPr lang="ru-RU" sz="1000" b="0" i="0" u="none" strike="noStrike" dirty="0" err="1">
                          <a:effectLst/>
                          <a:latin typeface="Arial Cyr"/>
                        </a:rPr>
                        <a:t>Медлайн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-К"                                                   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25 802 468,01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1 400 527,05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5,4%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7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1730" y="122425"/>
            <a:ext cx="10862997" cy="5537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ona Pro Regular"/>
                <a:ea typeface="Times New Roman"/>
              </a:rPr>
              <a:t>Медицинская помощь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ona Pro Regular"/>
                <a:ea typeface="Times New Roman"/>
              </a:rPr>
              <a:t>, оказанная в медицинских организациях РС(Я) лицам, застрахованным в других субъектах РФ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81099330"/>
              </p:ext>
            </p:extLst>
          </p:nvPr>
        </p:nvGraphicFramePr>
        <p:xfrm>
          <a:off x="0" y="4055379"/>
          <a:ext cx="11976314" cy="3374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943061" y="1084521"/>
            <a:ext cx="363279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Объем медицинской помощи, случаи</a:t>
            </a:r>
            <a:endParaRPr lang="ru-RU" sz="1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3872" y="3900265"/>
            <a:ext cx="4720855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Стоимость медицинской помощи, </a:t>
            </a:r>
            <a:r>
              <a:rPr lang="ru-RU" sz="1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тыс.руб</a:t>
            </a:r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sz="1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537135974"/>
              </p:ext>
            </p:extLst>
          </p:nvPr>
        </p:nvGraphicFramePr>
        <p:xfrm>
          <a:off x="0" y="1223020"/>
          <a:ext cx="12095521" cy="2402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72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2773" y="227913"/>
            <a:ext cx="10441171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solidFill>
                  <a:schemeClr val="accent1"/>
                </a:solidFill>
              </a:rPr>
              <a:t>Оказание медицинской помощи </a:t>
            </a:r>
            <a:r>
              <a:rPr lang="ru-RU" sz="2000" b="1" dirty="0" smtClean="0">
                <a:ln w="11430"/>
                <a:solidFill>
                  <a:schemeClr val="accent1"/>
                </a:solidFill>
              </a:rPr>
              <a:t>лицам</a:t>
            </a:r>
            <a:r>
              <a:rPr lang="ru-RU" sz="2000" b="1" dirty="0">
                <a:ln w="11430"/>
                <a:solidFill>
                  <a:schemeClr val="accent1"/>
                </a:solidFill>
              </a:rPr>
              <a:t>, застрахованным в других субъектах </a:t>
            </a:r>
            <a:r>
              <a:rPr lang="ru-RU" sz="2000" b="1" dirty="0" smtClean="0">
                <a:ln w="11430"/>
                <a:solidFill>
                  <a:schemeClr val="accent1"/>
                </a:solidFill>
              </a:rPr>
              <a:t>РФ, в </a:t>
            </a:r>
            <a:r>
              <a:rPr lang="ru-RU" sz="2000" b="1" dirty="0">
                <a:ln w="11430"/>
                <a:solidFill>
                  <a:schemeClr val="accent1"/>
                </a:solidFill>
              </a:rPr>
              <a:t>медицинских организациях РС(Я)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920505"/>
              </p:ext>
            </p:extLst>
          </p:nvPr>
        </p:nvGraphicFramePr>
        <p:xfrm>
          <a:off x="1541721" y="1105786"/>
          <a:ext cx="8825023" cy="260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50735"/>
                <a:gridCol w="2307265"/>
                <a:gridCol w="1967023"/>
              </a:tblGrid>
              <a:tr h="3859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b="1" u="none" strike="noStrike" dirty="0">
                          <a:effectLst/>
                        </a:rPr>
                        <a:t>Всего по РС(Я), случаи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b="1" u="none" strike="noStrike" dirty="0">
                          <a:effectLst/>
                        </a:rPr>
                        <a:t>64 875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ГБУ РС(Я) "</a:t>
                      </a:r>
                      <a:r>
                        <a:rPr lang="ru-RU" sz="1300" u="none" strike="noStrike" dirty="0" err="1">
                          <a:effectLst/>
                        </a:rPr>
                        <a:t>Нерюнгринская</a:t>
                      </a:r>
                      <a:r>
                        <a:rPr lang="ru-RU" sz="1300" u="none" strike="noStrike" dirty="0">
                          <a:effectLst/>
                        </a:rPr>
                        <a:t> ЦРБ"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12 605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19,4%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ГБУ РС(Я) "</a:t>
                      </a:r>
                      <a:r>
                        <a:rPr lang="ru-RU" sz="1300" u="none" strike="noStrike" dirty="0" err="1">
                          <a:effectLst/>
                        </a:rPr>
                        <a:t>Алданская</a:t>
                      </a:r>
                      <a:r>
                        <a:rPr lang="ru-RU" sz="1300" u="none" strike="noStrike" dirty="0">
                          <a:effectLst/>
                        </a:rPr>
                        <a:t> ЦРБ"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6 986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10,8%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ГБУ РС(Я) "</a:t>
                      </a:r>
                      <a:r>
                        <a:rPr lang="ru-RU" sz="1300" u="none" strike="noStrike" dirty="0" err="1">
                          <a:effectLst/>
                        </a:rPr>
                        <a:t>Мирнинская</a:t>
                      </a:r>
                      <a:r>
                        <a:rPr lang="ru-RU" sz="1300" u="none" strike="noStrike" dirty="0">
                          <a:effectLst/>
                        </a:rPr>
                        <a:t> ЦРБ"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6 167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9,5%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ГБУ РС(Я) "</a:t>
                      </a:r>
                      <a:r>
                        <a:rPr lang="ru-RU" sz="1300" u="none" strike="noStrike" dirty="0" err="1">
                          <a:effectLst/>
                        </a:rPr>
                        <a:t>Айхальская</a:t>
                      </a:r>
                      <a:r>
                        <a:rPr lang="ru-RU" sz="1300" u="none" strike="noStrike" dirty="0">
                          <a:effectLst/>
                        </a:rPr>
                        <a:t> ГБ"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5 412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8,3%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ГБУ РС(Я) "Ленская ЦРБ"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4 997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7,7%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ГАУ РС(Я) "Медицинский центр г. Якутска"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3 327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5,1%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  <a:tr h="3170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300" u="none" strike="noStrike" dirty="0">
                          <a:effectLst/>
                        </a:rPr>
                        <a:t>ГАУ РС(Я) "Поликлиника №1"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>
                          <a:effectLst/>
                        </a:rPr>
                        <a:t>2 669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u="none" strike="noStrike" dirty="0">
                          <a:effectLst/>
                        </a:rPr>
                        <a:t>4,1%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30113079"/>
              </p:ext>
            </p:extLst>
          </p:nvPr>
        </p:nvGraphicFramePr>
        <p:xfrm>
          <a:off x="318977" y="4221126"/>
          <a:ext cx="5911702" cy="231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042182575"/>
              </p:ext>
            </p:extLst>
          </p:nvPr>
        </p:nvGraphicFramePr>
        <p:xfrm>
          <a:off x="6163930" y="4253023"/>
          <a:ext cx="5596699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2773" y="3965944"/>
            <a:ext cx="5784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Обращения за амбулаторной медицинской помощью по профилям</a:t>
            </a:r>
            <a:endParaRPr lang="ru-RU" sz="1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368904" y="3955311"/>
            <a:ext cx="5593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Лечение в круглосуточном стационаре по профилям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44595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>
              <a:gd name="adj" fmla="val 17751"/>
            </a:avLst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/>
              <a:t>     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Изменения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сведений в реестрах счетах 2026 года</a:t>
            </a:r>
          </a:p>
        </p:txBody>
      </p:sp>
      <p:pic>
        <p:nvPicPr>
          <p:cNvPr id="3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1730" y="122425"/>
            <a:ext cx="10862997" cy="5537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ona Pro Regular"/>
              <a:ea typeface="Times New Roman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857155" y="1887681"/>
            <a:ext cx="4015832" cy="8448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dirty="0">
                <a:solidFill>
                  <a:schemeClr val="tx1"/>
                </a:solidFill>
              </a:rPr>
              <a:t>Уникальный номер СП МО, осуществляющей деятельность в сфере ОМС, на соответствующий финансовый год, по данным ЕРМО 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106633" y="1765005"/>
            <a:ext cx="5791200" cy="9675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dirty="0">
                <a:solidFill>
                  <a:schemeClr val="tx1"/>
                </a:solidFill>
              </a:rPr>
              <a:t>Справочник </a:t>
            </a:r>
            <a:r>
              <a:rPr lang="en-US" sz="1400" b="1" dirty="0">
                <a:solidFill>
                  <a:schemeClr val="tx1"/>
                </a:solidFill>
              </a:rPr>
              <a:t>F03</a:t>
            </a:r>
            <a:r>
              <a:rPr lang="ru-RU" sz="1400" b="1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. на основе этого справочника формируется справочник видов, условий и профилей медицинской помощи по структурным подразделениям (</a:t>
            </a:r>
            <a:r>
              <a:rPr lang="en-US" sz="1400" b="1" dirty="0">
                <a:solidFill>
                  <a:schemeClr val="tx1"/>
                </a:solidFill>
              </a:rPr>
              <a:t>F034</a:t>
            </a:r>
            <a:r>
              <a:rPr lang="en-US" sz="1400" dirty="0">
                <a:solidFill>
                  <a:schemeClr val="tx1"/>
                </a:solidFill>
              </a:rPr>
              <a:t>) </a:t>
            </a:r>
            <a:r>
              <a:rPr lang="ru-RU" sz="1400" dirty="0">
                <a:solidFill>
                  <a:schemeClr val="tx1"/>
                </a:solidFill>
              </a:rPr>
              <a:t>Корректировка данных в ГИС ОМС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Пятиугольник 38"/>
          <p:cNvSpPr/>
          <p:nvPr/>
        </p:nvSpPr>
        <p:spPr>
          <a:xfrm>
            <a:off x="113416" y="1959363"/>
            <a:ext cx="1523999" cy="387272"/>
          </a:xfrm>
          <a:prstGeom prst="homePlat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srgbClr val="FF0000"/>
                </a:solidFill>
              </a:rPr>
              <a:t>LPU_1</a:t>
            </a:r>
            <a:endParaRPr lang="ru-RU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857154" y="2868038"/>
            <a:ext cx="4097079" cy="41983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</a:rPr>
              <a:t>Номер направления на лечение (диагностику, консультацию, госпитализацию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106633" y="2827112"/>
            <a:ext cx="5876260" cy="46076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dirty="0" smtClean="0">
                <a:solidFill>
                  <a:schemeClr val="tx1"/>
                </a:solidFill>
              </a:rPr>
              <a:t>направление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2" name="Пятиугольник 41"/>
          <p:cNvSpPr/>
          <p:nvPr/>
        </p:nvSpPr>
        <p:spPr>
          <a:xfrm>
            <a:off x="113416" y="2890135"/>
            <a:ext cx="1523999" cy="375644"/>
          </a:xfrm>
          <a:prstGeom prst="homePlat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NPR_</a:t>
            </a:r>
            <a:r>
              <a:rPr lang="en-US" b="1" dirty="0" smtClean="0">
                <a:solidFill>
                  <a:srgbClr val="FF0000"/>
                </a:solidFill>
              </a:rPr>
              <a:t>NUM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113415" y="3393923"/>
            <a:ext cx="11943906" cy="1673007"/>
            <a:chOff x="113415" y="1021116"/>
            <a:chExt cx="9925838" cy="2247781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562529" y="1258056"/>
              <a:ext cx="3337308" cy="60605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400" dirty="0">
                  <a:solidFill>
                    <a:schemeClr val="tx1"/>
                  </a:solidFill>
                </a:rPr>
                <a:t>Вид занятости</a:t>
              </a: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5031886" y="1021116"/>
              <a:ext cx="5007367" cy="224778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 справочник </a:t>
              </a:r>
              <a:r>
                <a:rPr lang="en-US" b="1" dirty="0" smtClean="0">
                  <a:solidFill>
                    <a:srgbClr val="17406D"/>
                  </a:solidFill>
                </a:rPr>
                <a:t>V039</a:t>
              </a:r>
              <a:r>
                <a:rPr lang="ru-RU" b="1" dirty="0" smtClean="0">
                  <a:solidFill>
                    <a:srgbClr val="17406D"/>
                  </a:solidFill>
                </a:rPr>
                <a:t>: 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1.Работает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2 Проходит </a:t>
              </a:r>
              <a:r>
                <a:rPr lang="ru-RU" sz="1400" dirty="0">
                  <a:solidFill>
                    <a:schemeClr val="tx1"/>
                  </a:solidFill>
                </a:rPr>
                <a:t>военную службу или приравненную к ней службу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3 Пенсионер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4 Обучающийся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5 Не </a:t>
              </a:r>
              <a:r>
                <a:rPr lang="ru-RU" sz="1400" dirty="0">
                  <a:solidFill>
                    <a:schemeClr val="tx1"/>
                  </a:solidFill>
                </a:rPr>
                <a:t>работает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6 Прочие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Пятиугольник 45"/>
            <p:cNvSpPr/>
            <p:nvPr/>
          </p:nvSpPr>
          <p:spPr>
            <a:xfrm>
              <a:off x="113415" y="1321851"/>
              <a:ext cx="1266501" cy="542261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VZ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7" name="Скругленный прямоугольник 46"/>
          <p:cNvSpPr/>
          <p:nvPr/>
        </p:nvSpPr>
        <p:spPr>
          <a:xfrm>
            <a:off x="117970" y="1114306"/>
            <a:ext cx="1519445" cy="51294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Поле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326899" y="1128074"/>
            <a:ext cx="3326355" cy="51294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Содержание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545578" y="1173740"/>
            <a:ext cx="3260649" cy="51294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>
                <a:solidFill>
                  <a:schemeClr val="tx1"/>
                </a:solidFill>
              </a:rPr>
              <a:t>Источник и состав сведений: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113416" y="5206410"/>
            <a:ext cx="11944065" cy="1614376"/>
            <a:chOff x="113415" y="1133019"/>
            <a:chExt cx="9925971" cy="2169008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1562528" y="1258056"/>
              <a:ext cx="3245777" cy="60605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Место оказания помощи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032020" y="1133019"/>
              <a:ext cx="5007366" cy="21690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 справочник </a:t>
              </a:r>
              <a:r>
                <a:rPr lang="en-US" b="1" dirty="0" smtClean="0">
                  <a:solidFill>
                    <a:srgbClr val="17406D"/>
                  </a:solidFill>
                </a:rPr>
                <a:t>V0</a:t>
              </a:r>
              <a:r>
                <a:rPr lang="ru-RU" b="1" dirty="0" smtClean="0">
                  <a:solidFill>
                    <a:srgbClr val="17406D"/>
                  </a:solidFill>
                </a:rPr>
                <a:t>40:</a:t>
              </a:r>
              <a:r>
                <a:rPr lang="ru-RU" sz="1400" dirty="0" smtClean="0">
                  <a:solidFill>
                    <a:schemeClr val="tx1"/>
                  </a:solidFill>
                </a:rPr>
                <a:t> 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</a:rPr>
                <a:t>1 Поликлиника, 10 </a:t>
              </a:r>
              <a:r>
                <a:rPr lang="ru-RU" sz="1400" dirty="0">
                  <a:solidFill>
                    <a:schemeClr val="tx1"/>
                  </a:solidFill>
                </a:rPr>
                <a:t>По месту обучения в образовательной </a:t>
              </a:r>
              <a:r>
                <a:rPr lang="ru-RU" sz="1400" dirty="0" smtClean="0">
                  <a:solidFill>
                    <a:schemeClr val="tx1"/>
                  </a:solidFill>
                </a:rPr>
                <a:t>организации, 11 В </a:t>
              </a:r>
              <a:r>
                <a:rPr lang="ru-RU" sz="1400" dirty="0">
                  <a:solidFill>
                    <a:schemeClr val="tx1"/>
                  </a:solidFill>
                </a:rPr>
                <a:t>организации социального </a:t>
              </a:r>
              <a:r>
                <a:rPr lang="ru-RU" sz="1400" dirty="0" smtClean="0">
                  <a:solidFill>
                    <a:schemeClr val="tx1"/>
                  </a:solidFill>
                </a:rPr>
                <a:t>обслуживания 2 На дому </a:t>
              </a:r>
              <a:r>
                <a:rPr lang="ru-RU" sz="1400" dirty="0">
                  <a:solidFill>
                    <a:schemeClr val="tx1"/>
                  </a:solidFill>
                </a:rPr>
                <a:t>3 Центр </a:t>
              </a:r>
              <a:r>
                <a:rPr lang="ru-RU" sz="1400" dirty="0" smtClean="0">
                  <a:solidFill>
                    <a:schemeClr val="tx1"/>
                  </a:solidFill>
                </a:rPr>
                <a:t>здоровья </a:t>
              </a:r>
              <a:r>
                <a:rPr lang="ru-RU" sz="1400" dirty="0">
                  <a:solidFill>
                    <a:schemeClr val="tx1"/>
                  </a:solidFill>
                </a:rPr>
                <a:t>4  Мобильная медицинская бригада, 5 Фельдшерско-акушерский пункт, 6 Фельдшерский пункт, 7 Здравпункт, 8 Иные медицинские организации, 9 По месту осуществления служебной деятельности </a:t>
              </a:r>
            </a:p>
          </p:txBody>
        </p:sp>
        <p:sp>
          <p:nvSpPr>
            <p:cNvPr id="53" name="Пятиугольник 52"/>
            <p:cNvSpPr/>
            <p:nvPr/>
          </p:nvSpPr>
          <p:spPr>
            <a:xfrm>
              <a:off x="113415" y="1321851"/>
              <a:ext cx="1266501" cy="542261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MOP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9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12192000" cy="9807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Dyachkovskaya\Desktop\tfom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3" t="15803" r="15420" b="15339"/>
          <a:stretch/>
        </p:blipFill>
        <p:spPr bwMode="auto">
          <a:xfrm>
            <a:off x="11036595" y="142853"/>
            <a:ext cx="724034" cy="6864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0242" y="224487"/>
            <a:ext cx="10568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Результаты реализации приказа МЗ РФ от 26.03.2024г. №142н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550" y="1124745"/>
            <a:ext cx="11510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Осуществление денежных выплат стимулирующего характера медицинским работникам за выявление онкологических заболеваний в ходе проведения диспансеризации и профилактических медицинских осмотров населения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20410231"/>
              </p:ext>
            </p:extLst>
          </p:nvPr>
        </p:nvGraphicFramePr>
        <p:xfrm>
          <a:off x="239349" y="1955742"/>
          <a:ext cx="11521280" cy="2553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447811"/>
              </p:ext>
            </p:extLst>
          </p:nvPr>
        </p:nvGraphicFramePr>
        <p:xfrm>
          <a:off x="527380" y="4509121"/>
          <a:ext cx="10897213" cy="2181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061"/>
                <a:gridCol w="2108288"/>
                <a:gridCol w="2108288"/>
                <a:gridCol w="2108288"/>
                <a:gridCol w="2108288"/>
              </a:tblGrid>
              <a:tr h="112613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Количество случаев выявления </a:t>
                      </a:r>
                      <a:r>
                        <a:rPr lang="ru-RU" sz="1000" u="none" strike="noStrike" dirty="0" err="1">
                          <a:effectLst/>
                        </a:rPr>
                        <a:t>онкозаболеваний</a:t>
                      </a:r>
                      <a:r>
                        <a:rPr lang="ru-RU" sz="1000" u="none" strike="noStrike" dirty="0">
                          <a:effectLst/>
                        </a:rPr>
                        <a:t> при ДД и ПМО</a:t>
                      </a:r>
                      <a:endParaRPr lang="ru-RU" sz="1000" b="1" i="0" u="none" strike="noStrike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</a:rPr>
                        <a:t>Количество мед. организаций, которым направлены стимулирующие выплаты</a:t>
                      </a:r>
                      <a:endParaRPr lang="ru-RU" sz="1000" b="1" i="0" u="none" strike="noStrike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</a:rPr>
                        <a:t>Количество мед. работников, которым осуществлены стимулирующие выплаты</a:t>
                      </a:r>
                      <a:endParaRPr lang="ru-RU" sz="1000" b="1" i="0" u="none" strike="noStrike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</a:rPr>
                        <a:t>Средняя стоимость выплаты, руб</a:t>
                      </a:r>
                      <a:endParaRPr lang="ru-RU" sz="1000" b="1" i="0" u="none" strike="noStrike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</a:tr>
              <a:tr h="2698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</a:rPr>
                        <a:t>2022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5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1 371,43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</a:tr>
              <a:tr h="261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</a:rPr>
                        <a:t>2023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29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17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37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u="none" strike="noStrike">
                          <a:effectLst/>
                        </a:rPr>
                        <a:t>1 436,29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</a:tr>
              <a:tr h="261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</a:rPr>
                        <a:t>2024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67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 </a:t>
                      </a:r>
                      <a:r>
                        <a:rPr lang="ru-RU" sz="1500" u="none" strike="noStrike" dirty="0" smtClean="0">
                          <a:effectLst/>
                        </a:rPr>
                        <a:t>872,78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61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Zona Pro Regular"/>
                        </a:rPr>
                        <a:t>2025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Zona Pro Regular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478</a:t>
                      </a:r>
                      <a:endParaRPr lang="ru-RU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  <a:endParaRPr lang="ru-RU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311</a:t>
                      </a:r>
                      <a:endParaRPr lang="ru-RU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3 930,08</a:t>
                      </a:r>
                      <a:endParaRPr lang="ru-RU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9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20348</TotalTime>
  <Words>1581</Words>
  <Application>Microsoft Office PowerPoint</Application>
  <PresentationFormat>Произвольный</PresentationFormat>
  <Paragraphs>368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SakhaOMS</vt:lpstr>
      <vt:lpstr>Итоги предоставления реестров счетов в 2025 году, основные замечания формирования и учета случаев. Изменения в формировании реестров счетов в 2026 году.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shishigina</cp:lastModifiedBy>
  <cp:revision>403</cp:revision>
  <dcterms:created xsi:type="dcterms:W3CDTF">2020-05-24T04:04:05Z</dcterms:created>
  <dcterms:modified xsi:type="dcterms:W3CDTF">2026-03-27T07:00:32Z</dcterms:modified>
</cp:coreProperties>
</file>